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69" d="100"/>
          <a:sy n="69" d="100"/>
        </p:scale>
        <p:origin x="-90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24FBE7F-E065-4612-9344-6085951F460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BC6CC3-5FD4-4102-BCFB-375D9C4E79D1}" type="slidenum">
              <a:rPr lang="en-US"/>
              <a:pPr/>
              <a:t>1</a:t>
            </a:fld>
            <a:endParaRPr lang="en-US"/>
          </a:p>
        </p:txBody>
      </p:sp>
      <p:sp>
        <p:nvSpPr>
          <p:cNvPr id="5122" name="Rectangle 2"/>
          <p:cNvSpPr>
            <a:spLocks noRo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GB"/>
              <a:t>Reading comprehension on the celebration of La Tomatina celebrated in August, near the city of Valencia.</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A1C0864-1E9A-47D0-9D9A-EEAA60449EC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895D389-7963-44AC-ACEC-B735399267B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81CA0B-37DF-4A8C-8FB4-8F4E12E7EB9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50CD0C-44D4-4BC4-A6E4-39DDB2641BD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4BA73A-3CC8-4644-AC1B-9A858C40986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311101A-78E5-4A0B-B75E-87EADF2EBEF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0F70762-C331-4D44-93A3-A81508B55F3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873DA3D-BC6F-48AC-81BE-04818DED185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C43E114-9C01-4E98-A096-C75F83C223B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4F5DE2C-07D8-41B3-9168-4D8085835BB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1CDA599-F299-4AA6-9327-3E167F7539B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5D49C7C-04CD-4535-B3EF-38D3721F316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WordArt 4"/>
          <p:cNvSpPr>
            <a:spLocks noChangeArrowheads="1" noChangeShapeType="1" noTextEdit="1"/>
          </p:cNvSpPr>
          <p:nvPr/>
        </p:nvSpPr>
        <p:spPr bwMode="auto">
          <a:xfrm>
            <a:off x="2051050" y="188913"/>
            <a:ext cx="4465638" cy="719137"/>
          </a:xfrm>
          <a:prstGeom prst="rect">
            <a:avLst/>
          </a:prstGeom>
        </p:spPr>
        <p:txBody>
          <a:bodyPr wrap="none" fromWordArt="1">
            <a:prstTxWarp prst="textPlain">
              <a:avLst>
                <a:gd name="adj" fmla="val 50000"/>
              </a:avLst>
            </a:prstTxWarp>
          </a:bodyPr>
          <a:lstStyle/>
          <a:p>
            <a:pPr algn="ctr"/>
            <a:r>
              <a:rPr lang="en-GB" sz="3600" kern="10">
                <a:ln w="19050">
                  <a:solidFill>
                    <a:srgbClr val="99CCFF"/>
                  </a:solidFill>
                  <a:round/>
                  <a:headEnd/>
                  <a:tailEnd/>
                </a:ln>
                <a:solidFill>
                  <a:srgbClr val="0066CC"/>
                </a:solidFill>
                <a:effectLst>
                  <a:outerShdw dist="35921" dir="2700000" algn="ctr" rotWithShape="0">
                    <a:srgbClr val="990000"/>
                  </a:outerShdw>
                </a:effectLst>
                <a:latin typeface="Impact"/>
              </a:rPr>
              <a:t>La Tomatina</a:t>
            </a:r>
          </a:p>
        </p:txBody>
      </p:sp>
      <p:sp>
        <p:nvSpPr>
          <p:cNvPr id="2053" name="Text Box 5"/>
          <p:cNvSpPr txBox="1">
            <a:spLocks noChangeArrowheads="1"/>
          </p:cNvSpPr>
          <p:nvPr/>
        </p:nvSpPr>
        <p:spPr bwMode="auto">
          <a:xfrm>
            <a:off x="179388" y="1052513"/>
            <a:ext cx="8785225" cy="4511675"/>
          </a:xfrm>
          <a:prstGeom prst="rect">
            <a:avLst/>
          </a:prstGeom>
          <a:noFill/>
          <a:ln w="9525">
            <a:noFill/>
            <a:miter lim="800000"/>
            <a:headEnd/>
            <a:tailEnd/>
          </a:ln>
          <a:effectLst/>
        </p:spPr>
        <p:txBody>
          <a:bodyPr>
            <a:spAutoFit/>
          </a:bodyPr>
          <a:lstStyle/>
          <a:p>
            <a:pPr>
              <a:spcBef>
                <a:spcPct val="50000"/>
              </a:spcBef>
            </a:pPr>
            <a:r>
              <a:rPr lang="en-GB" sz="2000">
                <a:latin typeface="Comic Sans MS" pitchFamily="66" charset="0"/>
              </a:rPr>
              <a:t>Cada año, a finales de agosto, turistas de todo el mundo se dan cita en el pueblo mediterráneo de Buñol, 38km al oeste de Valencia, para participar en lo que se considera la batalla de tomatazos más grande del mundo – La Tomatina.</a:t>
            </a:r>
          </a:p>
          <a:p>
            <a:pPr>
              <a:spcBef>
                <a:spcPct val="50000"/>
              </a:spcBef>
            </a:pPr>
            <a:r>
              <a:rPr lang="en-GB" sz="2000">
                <a:latin typeface="Comic Sans MS" pitchFamily="66" charset="0"/>
              </a:rPr>
              <a:t>Desde que se originó, según la anécdota, en una pelea callejera que tuvo lugar en 1945, este acontecimiento ha crecido hasta convertirse en Fiesta de Interés Turístico Nacional. Se estima que el año pasado participaron más de 40,000 personas que tiraron unas 100 toneladas de tomates, a un coste de 6,000 euros.</a:t>
            </a:r>
          </a:p>
          <a:p>
            <a:pPr>
              <a:spcBef>
                <a:spcPct val="50000"/>
              </a:spcBef>
            </a:pPr>
            <a:r>
              <a:rPr lang="en-GB" sz="2000">
                <a:latin typeface="Comic Sans MS" pitchFamily="66" charset="0"/>
              </a:rPr>
              <a:t>La fiesta dura dos horas y deja la plaza y las calles de Buñol, inundadas de pulpa de tomate.</a:t>
            </a:r>
          </a:p>
          <a:p>
            <a:pPr>
              <a:spcBef>
                <a:spcPct val="50000"/>
              </a:spcBef>
            </a:pPr>
            <a:r>
              <a:rPr lang="en-GB" sz="2000">
                <a:latin typeface="Comic Sans MS" pitchFamily="66" charset="0"/>
              </a:rPr>
              <a:t>La celebración forma parte de las fiestas patronales del pueblo y tiene lugar el último miércoles del mes.</a:t>
            </a:r>
            <a:endParaRPr lang="en-US" sz="2000">
              <a:latin typeface="Comic Sans MS" pitchFamily="66" charset="0"/>
            </a:endParaRPr>
          </a:p>
        </p:txBody>
      </p:sp>
      <p:sp>
        <p:nvSpPr>
          <p:cNvPr id="2054" name="Rectangle 6"/>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1. ¿Dónde se encuentra Buñol?</a:t>
            </a:r>
            <a:endParaRPr lang="en-US" sz="2000">
              <a:latin typeface="Comic Sans MS" pitchFamily="66" charset="0"/>
            </a:endParaRPr>
          </a:p>
        </p:txBody>
      </p:sp>
      <p:sp>
        <p:nvSpPr>
          <p:cNvPr id="2055" name="Rectangle 7"/>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2. ¿Qué ‘arma’ se usa en esta ‘batalla’?</a:t>
            </a:r>
            <a:endParaRPr lang="en-US" sz="2000">
              <a:latin typeface="Comic Sans MS" pitchFamily="66" charset="0"/>
            </a:endParaRPr>
          </a:p>
        </p:txBody>
      </p:sp>
      <p:sp>
        <p:nvSpPr>
          <p:cNvPr id="2057" name="Rectangle 9"/>
          <p:cNvSpPr>
            <a:spLocks noChangeArrowheads="1"/>
          </p:cNvSpPr>
          <p:nvPr/>
        </p:nvSpPr>
        <p:spPr bwMode="auto">
          <a:xfrm>
            <a:off x="395288" y="5661025"/>
            <a:ext cx="8424862"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3. ¿Cuándo se originó esta fiesta?</a:t>
            </a:r>
            <a:endParaRPr lang="en-US" sz="2000">
              <a:latin typeface="Comic Sans MS" pitchFamily="66" charset="0"/>
            </a:endParaRPr>
          </a:p>
        </p:txBody>
      </p:sp>
      <p:sp>
        <p:nvSpPr>
          <p:cNvPr id="2058" name="Rectangle 10"/>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4. ¿Cómo se originó esta fiesta?</a:t>
            </a:r>
            <a:endParaRPr lang="en-US" sz="2000">
              <a:latin typeface="Comic Sans MS" pitchFamily="66" charset="0"/>
            </a:endParaRPr>
          </a:p>
        </p:txBody>
      </p:sp>
      <p:sp>
        <p:nvSpPr>
          <p:cNvPr id="2059" name="Rectangle 11"/>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5. ¿A qué se refiere la cifra 40,000?</a:t>
            </a:r>
            <a:endParaRPr lang="en-US" sz="2000">
              <a:latin typeface="Comic Sans MS" pitchFamily="66" charset="0"/>
            </a:endParaRPr>
          </a:p>
        </p:txBody>
      </p:sp>
      <p:sp>
        <p:nvSpPr>
          <p:cNvPr id="2060" name="Rectangle 12"/>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6. ¿A qué se refiere la cifra 6,000?</a:t>
            </a:r>
            <a:endParaRPr lang="en-US" sz="2000">
              <a:latin typeface="Comic Sans MS" pitchFamily="66" charset="0"/>
            </a:endParaRPr>
          </a:p>
        </p:txBody>
      </p:sp>
      <p:sp>
        <p:nvSpPr>
          <p:cNvPr id="2061" name="Rectangle 13"/>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7. ¿Cuánto tiempo dura la fiesta?</a:t>
            </a:r>
            <a:endParaRPr lang="en-US" sz="2000">
              <a:latin typeface="Comic Sans MS" pitchFamily="66" charset="0"/>
            </a:endParaRPr>
          </a:p>
        </p:txBody>
      </p:sp>
      <p:sp>
        <p:nvSpPr>
          <p:cNvPr id="2062" name="Rectangle 14"/>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8. ¿Cómo se encuentra la plaza después de la ‘batalla’?</a:t>
            </a:r>
            <a:endParaRPr lang="en-US" sz="2000">
              <a:latin typeface="Comic Sans MS" pitchFamily="66" charset="0"/>
            </a:endParaRPr>
          </a:p>
        </p:txBody>
      </p:sp>
      <p:sp>
        <p:nvSpPr>
          <p:cNvPr id="2063" name="Rectangle 15"/>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9. ¿Cuándo se celebra exactamente la fiesta de la Tomatina?</a:t>
            </a:r>
            <a:endParaRPr lang="en-US" sz="2000">
              <a:latin typeface="Comic Sans MS" pitchFamily="66" charset="0"/>
            </a:endParaRPr>
          </a:p>
        </p:txBody>
      </p:sp>
      <p:sp>
        <p:nvSpPr>
          <p:cNvPr id="2064" name="Rectangle 16"/>
          <p:cNvSpPr>
            <a:spLocks noChangeArrowheads="1"/>
          </p:cNvSpPr>
          <p:nvPr/>
        </p:nvSpPr>
        <p:spPr bwMode="auto">
          <a:xfrm>
            <a:off x="323850" y="5661025"/>
            <a:ext cx="8424863" cy="647700"/>
          </a:xfrm>
          <a:prstGeom prst="rect">
            <a:avLst/>
          </a:prstGeom>
          <a:solidFill>
            <a:schemeClr val="accent1"/>
          </a:solidFill>
          <a:ln w="9525">
            <a:solidFill>
              <a:schemeClr val="tx1"/>
            </a:solidFill>
            <a:miter lim="800000"/>
            <a:headEnd/>
            <a:tailEnd/>
          </a:ln>
          <a:effectLst/>
        </p:spPr>
        <p:txBody>
          <a:bodyPr wrap="none" anchor="ctr"/>
          <a:lstStyle/>
          <a:p>
            <a:pPr algn="ctr"/>
            <a:r>
              <a:rPr lang="en-GB" sz="2000">
                <a:latin typeface="Comic Sans MS" pitchFamily="66" charset="0"/>
              </a:rPr>
              <a:t>10. Usando la información en el texto,¿cómo se sabe que esta fiesta</a:t>
            </a:r>
          </a:p>
          <a:p>
            <a:pPr algn="ctr"/>
            <a:r>
              <a:rPr lang="en-GB" sz="2000">
                <a:latin typeface="Comic Sans MS" pitchFamily="66" charset="0"/>
              </a:rPr>
              <a:t>es tan popular? Menciona al menos dos cosas.</a:t>
            </a:r>
            <a:endParaRPr lang="en-US" sz="200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dissolve">
                                      <p:cBhvr>
                                        <p:cTn id="7" dur="2000"/>
                                        <p:tgtEl>
                                          <p:spTgt spid="205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55"/>
                                        </p:tgtEl>
                                        <p:attrNameLst>
                                          <p:attrName>style.visibility</p:attrName>
                                        </p:attrNameLst>
                                      </p:cBhvr>
                                      <p:to>
                                        <p:strVal val="visible"/>
                                      </p:to>
                                    </p:set>
                                    <p:animEffect transition="in" filter="dissolve">
                                      <p:cBhvr>
                                        <p:cTn id="12" dur="2000"/>
                                        <p:tgtEl>
                                          <p:spTgt spid="205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57"/>
                                        </p:tgtEl>
                                        <p:attrNameLst>
                                          <p:attrName>style.visibility</p:attrName>
                                        </p:attrNameLst>
                                      </p:cBhvr>
                                      <p:to>
                                        <p:strVal val="visible"/>
                                      </p:to>
                                    </p:set>
                                    <p:animEffect transition="in" filter="dissolve">
                                      <p:cBhvr>
                                        <p:cTn id="17" dur="2000"/>
                                        <p:tgtEl>
                                          <p:spTgt spid="205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58"/>
                                        </p:tgtEl>
                                        <p:attrNameLst>
                                          <p:attrName>style.visibility</p:attrName>
                                        </p:attrNameLst>
                                      </p:cBhvr>
                                      <p:to>
                                        <p:strVal val="visible"/>
                                      </p:to>
                                    </p:set>
                                    <p:animEffect transition="in" filter="dissolve">
                                      <p:cBhvr>
                                        <p:cTn id="22" dur="2000"/>
                                        <p:tgtEl>
                                          <p:spTgt spid="205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59"/>
                                        </p:tgtEl>
                                        <p:attrNameLst>
                                          <p:attrName>style.visibility</p:attrName>
                                        </p:attrNameLst>
                                      </p:cBhvr>
                                      <p:to>
                                        <p:strVal val="visible"/>
                                      </p:to>
                                    </p:set>
                                    <p:animEffect transition="in" filter="dissolve">
                                      <p:cBhvr>
                                        <p:cTn id="27" dur="2000"/>
                                        <p:tgtEl>
                                          <p:spTgt spid="205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060"/>
                                        </p:tgtEl>
                                        <p:attrNameLst>
                                          <p:attrName>style.visibility</p:attrName>
                                        </p:attrNameLst>
                                      </p:cBhvr>
                                      <p:to>
                                        <p:strVal val="visible"/>
                                      </p:to>
                                    </p:set>
                                    <p:animEffect transition="in" filter="dissolve">
                                      <p:cBhvr>
                                        <p:cTn id="32" dur="2000"/>
                                        <p:tgtEl>
                                          <p:spTgt spid="2060"/>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61"/>
                                        </p:tgtEl>
                                        <p:attrNameLst>
                                          <p:attrName>style.visibility</p:attrName>
                                        </p:attrNameLst>
                                      </p:cBhvr>
                                      <p:to>
                                        <p:strVal val="visible"/>
                                      </p:to>
                                    </p:set>
                                    <p:animEffect transition="in" filter="dissolve">
                                      <p:cBhvr>
                                        <p:cTn id="37" dur="2000"/>
                                        <p:tgtEl>
                                          <p:spTgt spid="2061"/>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062"/>
                                        </p:tgtEl>
                                        <p:attrNameLst>
                                          <p:attrName>style.visibility</p:attrName>
                                        </p:attrNameLst>
                                      </p:cBhvr>
                                      <p:to>
                                        <p:strVal val="visible"/>
                                      </p:to>
                                    </p:set>
                                    <p:animEffect transition="in" filter="dissolve">
                                      <p:cBhvr>
                                        <p:cTn id="42" dur="2000"/>
                                        <p:tgtEl>
                                          <p:spTgt spid="2062"/>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063"/>
                                        </p:tgtEl>
                                        <p:attrNameLst>
                                          <p:attrName>style.visibility</p:attrName>
                                        </p:attrNameLst>
                                      </p:cBhvr>
                                      <p:to>
                                        <p:strVal val="visible"/>
                                      </p:to>
                                    </p:set>
                                    <p:animEffect transition="in" filter="dissolve">
                                      <p:cBhvr>
                                        <p:cTn id="47" dur="2000"/>
                                        <p:tgtEl>
                                          <p:spTgt spid="206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064"/>
                                        </p:tgtEl>
                                        <p:attrNameLst>
                                          <p:attrName>style.visibility</p:attrName>
                                        </p:attrNameLst>
                                      </p:cBhvr>
                                      <p:to>
                                        <p:strVal val="visible"/>
                                      </p:to>
                                    </p:set>
                                    <p:animEffect transition="in" filter="dissolve">
                                      <p:cBhvr>
                                        <p:cTn id="52" dur="2000"/>
                                        <p:tgtEl>
                                          <p:spTgt spid="20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animBg="1"/>
      <p:bldP spid="2055" grpId="0" animBg="1"/>
      <p:bldP spid="2057" grpId="0" animBg="1"/>
      <p:bldP spid="2058" grpId="0" animBg="1"/>
      <p:bldP spid="2059" grpId="0" animBg="1"/>
      <p:bldP spid="2060" grpId="0" animBg="1"/>
      <p:bldP spid="2061" grpId="0" animBg="1"/>
      <p:bldP spid="2062" grpId="0" animBg="1"/>
      <p:bldP spid="2063" grpId="0" animBg="1"/>
      <p:bldP spid="2064" grpId="0" animBg="1"/>
    </p:bldLst>
  </p:timing>
</p:sld>
</file>

<file path=ppt/theme/theme1.xml><?xml version="1.0" encoding="utf-8"?>
<a:theme xmlns:a="http://schemas.openxmlformats.org/drawingml/2006/main" name="Default Design">
  <a:themeElements>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290</Words>
  <Application>Microsoft PowerPoint</Application>
  <PresentationFormat>On-screen Show (4:3)</PresentationFormat>
  <Paragraphs>18</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Comic Sans MS</vt:lpstr>
      <vt:lpstr>Default Design</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 Robertshaw</dc:creator>
  <cp:lastModifiedBy>Chris</cp:lastModifiedBy>
  <cp:revision>2</cp:revision>
  <dcterms:created xsi:type="dcterms:W3CDTF">2005-05-27T19:10:02Z</dcterms:created>
  <dcterms:modified xsi:type="dcterms:W3CDTF">2009-01-11T16:26:16Z</dcterms:modified>
</cp:coreProperties>
</file>